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763753dc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763753dc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558328d6c57d16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58328d6c57d16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2558328d6c57d16c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558328d6c57d16c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763753dc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763753dc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763753dc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763753dc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763753dc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763753dc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763753dc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763753dc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763753dc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763753dc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763753dc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763753dc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763753dc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763753dc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763753dc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763753dc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763753dc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763753dc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763753dc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763753dc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RFP for Stripe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Hakeem, Tanvir, Gabe, Ming, and Jaspreet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2"/>
          <p:cNvPicPr preferRelativeResize="0"/>
          <p:nvPr/>
        </p:nvPicPr>
        <p:blipFill rotWithShape="1">
          <a:blip r:embed="rId3">
            <a:alphaModFix/>
          </a:blip>
          <a:srcRect b="10602" l="0" r="0" t="0"/>
          <a:stretch/>
        </p:blipFill>
        <p:spPr>
          <a:xfrm>
            <a:off x="1190925" y="389563"/>
            <a:ext cx="7841825" cy="436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23"/>
          <p:cNvPicPr preferRelativeResize="0"/>
          <p:nvPr/>
        </p:nvPicPr>
        <p:blipFill>
          <a:blip r:embed="rId3">
            <a:alphaModFix/>
          </a:blip>
          <a:stretch>
            <a:fillRect/>
          </a:stretch>
        </p:blipFill>
        <p:spPr>
          <a:xfrm>
            <a:off x="1297500" y="799559"/>
            <a:ext cx="3009725" cy="3829901"/>
          </a:xfrm>
          <a:prstGeom prst="rect">
            <a:avLst/>
          </a:prstGeom>
          <a:noFill/>
          <a:ln>
            <a:noFill/>
          </a:ln>
        </p:spPr>
      </p:pic>
      <p:pic>
        <p:nvPicPr>
          <p:cNvPr id="193" name="Google Shape;193;p23"/>
          <p:cNvPicPr preferRelativeResize="0"/>
          <p:nvPr/>
        </p:nvPicPr>
        <p:blipFill>
          <a:blip r:embed="rId4">
            <a:alphaModFix/>
          </a:blip>
          <a:stretch>
            <a:fillRect/>
          </a:stretch>
        </p:blipFill>
        <p:spPr>
          <a:xfrm>
            <a:off x="4628196" y="1022925"/>
            <a:ext cx="3708204" cy="3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Double Glazed </a:t>
            </a:r>
            <a:r>
              <a:rPr lang="en"/>
              <a:t>Windows and its Benefits</a:t>
            </a:r>
            <a:endParaRPr/>
          </a:p>
        </p:txBody>
      </p:sp>
      <p:sp>
        <p:nvSpPr>
          <p:cNvPr id="199" name="Google Shape;199;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Double glazed windows are closed units made using two pieces of glass which are separated by an air gap of at least 12mm.  The gap is sealed, and acts as a break between the inside and outside pieces of glass. The air gap is filled with gas which increases the insulation between the glass pieces. Double glazed windows are highly efficient, reducing your heat loss or gain by up to 30% when compared to single-glazed windows. </a:t>
            </a:r>
            <a:br>
              <a:rPr lang="en"/>
            </a:br>
            <a:br>
              <a:rPr lang="en"/>
            </a:br>
            <a:r>
              <a:rPr lang="en"/>
              <a:t>Double glazing works much like woollen clothing and fibreglass batts. It traps air between the two layers. Glass is a good heat conductor, which means heat transfers straight through your windows without double glazing. On the other hand, air is a poor heat conductor, so the trapped air sets up insulating protection between cool air on one side and warm air on the other.</a:t>
            </a:r>
            <a:endParaRPr/>
          </a:p>
        </p:txBody>
      </p:sp>
      <p:pic>
        <p:nvPicPr>
          <p:cNvPr id="200" name="Google Shape;200;p24"/>
          <p:cNvPicPr preferRelativeResize="0"/>
          <p:nvPr/>
        </p:nvPicPr>
        <p:blipFill>
          <a:blip r:embed="rId3">
            <a:alphaModFix amt="20000"/>
          </a:blip>
          <a:stretch>
            <a:fillRect/>
          </a:stretch>
        </p:blipFill>
        <p:spPr>
          <a:xfrm>
            <a:off x="5458980" y="0"/>
            <a:ext cx="4138538" cy="51434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Allowance </a:t>
            </a:r>
            <a:endParaRPr/>
          </a:p>
        </p:txBody>
      </p:sp>
      <p:sp>
        <p:nvSpPr>
          <p:cNvPr id="206" name="Google Shape;206;p25"/>
          <p:cNvSpPr txBox="1"/>
          <p:nvPr>
            <p:ph idx="1" type="body"/>
          </p:nvPr>
        </p:nvSpPr>
        <p:spPr>
          <a:xfrm>
            <a:off x="1149839" y="1562081"/>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Construction :  $20.00 per square foot </a:t>
            </a:r>
            <a:r>
              <a:rPr lang="en"/>
              <a:t>for approximately 11,600.00 sq ft </a:t>
            </a:r>
            <a:endParaRPr/>
          </a:p>
          <a:p>
            <a:pPr indent="0" lvl="0" marL="0" rtl="0" algn="l">
              <a:spcBef>
                <a:spcPts val="1600"/>
              </a:spcBef>
              <a:spcAft>
                <a:spcPts val="0"/>
              </a:spcAft>
              <a:buNone/>
            </a:pPr>
            <a:r>
              <a:rPr lang="en"/>
              <a:t>Stainless steel facade: $0.60 per pound</a:t>
            </a:r>
            <a:endParaRPr/>
          </a:p>
          <a:p>
            <a:pPr indent="0" lvl="0" marL="0" rtl="0" algn="l">
              <a:spcBef>
                <a:spcPts val="1600"/>
              </a:spcBef>
              <a:spcAft>
                <a:spcPts val="0"/>
              </a:spcAft>
              <a:buNone/>
            </a:pPr>
            <a:r>
              <a:rPr lang="en"/>
              <a:t>Double Glazed Windows : $265.00  per square foot </a:t>
            </a:r>
            <a:r>
              <a:rPr lang="en"/>
              <a:t>for approximately 11,600.00 sq ft</a:t>
            </a:r>
            <a:endParaRPr/>
          </a:p>
          <a:p>
            <a:pPr indent="0" lvl="0" marL="0" rtl="0" algn="l">
              <a:spcBef>
                <a:spcPts val="1600"/>
              </a:spcBef>
              <a:spcAft>
                <a:spcPts val="1600"/>
              </a:spcAft>
              <a:buNone/>
            </a:pPr>
            <a:r>
              <a:rPr lang="en"/>
              <a:t>Concrete : $1.60 per square foot </a:t>
            </a:r>
            <a:r>
              <a:rPr lang="en"/>
              <a:t>for approximately 11,600.00 sq ft </a:t>
            </a:r>
            <a:endParaRPr/>
          </a:p>
        </p:txBody>
      </p:sp>
      <p:pic>
        <p:nvPicPr>
          <p:cNvPr id="207" name="Google Shape;207;p25"/>
          <p:cNvPicPr preferRelativeResize="0"/>
          <p:nvPr/>
        </p:nvPicPr>
        <p:blipFill>
          <a:blip r:embed="rId3">
            <a:alphaModFix amt="22000"/>
          </a:blip>
          <a:stretch>
            <a:fillRect/>
          </a:stretch>
        </p:blipFill>
        <p:spPr>
          <a:xfrm>
            <a:off x="4291925" y="1562075"/>
            <a:ext cx="4852075" cy="3974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Choose Leonce Architects &amp; Engineers, LLC</a:t>
            </a:r>
            <a:endParaRPr/>
          </a:p>
        </p:txBody>
      </p:sp>
      <p:sp>
        <p:nvSpPr>
          <p:cNvPr id="213" name="Google Shape;213;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Design and construct company </a:t>
            </a:r>
            <a:endParaRPr/>
          </a:p>
          <a:p>
            <a:pPr indent="-311150" lvl="0" marL="457200" rtl="0" algn="l">
              <a:spcBef>
                <a:spcPts val="0"/>
              </a:spcBef>
              <a:spcAft>
                <a:spcPts val="0"/>
              </a:spcAft>
              <a:buSzPts val="1300"/>
              <a:buChar char="●"/>
            </a:pPr>
            <a:r>
              <a:rPr lang="en"/>
              <a:t>One project manager to directly carry out client’s program to design </a:t>
            </a:r>
            <a:r>
              <a:rPr lang="en"/>
              <a:t>consultants and construction team</a:t>
            </a:r>
            <a:endParaRPr/>
          </a:p>
          <a:p>
            <a:pPr indent="-311150" lvl="0" marL="457200" rtl="0" algn="l">
              <a:spcBef>
                <a:spcPts val="0"/>
              </a:spcBef>
              <a:spcAft>
                <a:spcPts val="0"/>
              </a:spcAft>
              <a:buSzPts val="1300"/>
              <a:buChar char="●"/>
            </a:pPr>
            <a:r>
              <a:rPr lang="en"/>
              <a:t>Check and balance system for all sides of the project team</a:t>
            </a:r>
            <a:endParaRPr/>
          </a:p>
          <a:p>
            <a:pPr indent="-311150" lvl="0" marL="457200" rtl="0" algn="l">
              <a:spcBef>
                <a:spcPts val="0"/>
              </a:spcBef>
              <a:spcAft>
                <a:spcPts val="0"/>
              </a:spcAft>
              <a:buSzPts val="1300"/>
              <a:buChar char="●"/>
            </a:pPr>
            <a:r>
              <a:rPr lang="en"/>
              <a:t>Cut down on cost of finding separate contractor </a:t>
            </a:r>
            <a:endParaRPr/>
          </a:p>
          <a:p>
            <a:pPr indent="-311150" lvl="0" marL="457200" rtl="0" algn="l">
              <a:spcBef>
                <a:spcPts val="0"/>
              </a:spcBef>
              <a:spcAft>
                <a:spcPts val="0"/>
              </a:spcAft>
              <a:buSzPts val="1300"/>
              <a:buChar char="●"/>
            </a:pPr>
            <a:r>
              <a:rPr lang="en"/>
              <a:t>Faster project completion date</a:t>
            </a:r>
            <a:endParaRPr/>
          </a:p>
          <a:p>
            <a:pPr indent="-311150" lvl="0" marL="457200" rtl="0" algn="l">
              <a:spcBef>
                <a:spcPts val="0"/>
              </a:spcBef>
              <a:spcAft>
                <a:spcPts val="0"/>
              </a:spcAft>
              <a:buSzPts val="1300"/>
              <a:buChar char="●"/>
            </a:pPr>
            <a:r>
              <a:rPr lang="en"/>
              <a:t>Efficient movement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Proposal from Stripe	</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company, Stripe, proposes that they want a </a:t>
            </a:r>
            <a:r>
              <a:rPr lang="en"/>
              <a:t>headquarters</a:t>
            </a:r>
            <a:r>
              <a:rPr lang="en"/>
              <a:t> at  101 Jefferson Avenue. They request that they want office space that are modern and allow for natural light to come. </a:t>
            </a:r>
            <a:endParaRPr/>
          </a:p>
          <a:p>
            <a:pPr indent="0" lvl="0" marL="0" rtl="0" algn="l">
              <a:spcBef>
                <a:spcPts val="1600"/>
              </a:spcBef>
              <a:spcAft>
                <a:spcPts val="0"/>
              </a:spcAft>
              <a:buNone/>
            </a:pPr>
            <a:r>
              <a:rPr lang="en"/>
              <a:t>They also request that the building be safe and have multiple </a:t>
            </a:r>
            <a:r>
              <a:rPr lang="en"/>
              <a:t>entrances and that there will be rooms that are sound proof for productivity purposes and meetings. </a:t>
            </a:r>
            <a:endParaRPr/>
          </a:p>
          <a:p>
            <a:pPr indent="0" lvl="0" marL="0" rtl="0" algn="l">
              <a:spcBef>
                <a:spcPts val="1600"/>
              </a:spcBef>
              <a:spcAft>
                <a:spcPts val="0"/>
              </a:spcAft>
              <a:buNone/>
            </a:pPr>
            <a:r>
              <a:rPr lang="en"/>
              <a:t>They also request that there be parking area be available for the employees so that they won't have to look for parking in the vicinity. </a:t>
            </a:r>
            <a:endParaRPr/>
          </a:p>
          <a:p>
            <a:pPr indent="0" lvl="0" marL="0" rtl="0" algn="l">
              <a:spcBef>
                <a:spcPts val="1600"/>
              </a:spcBef>
              <a:spcAft>
                <a:spcPts val="1600"/>
              </a:spcAft>
              <a:buNone/>
            </a:pPr>
            <a:r>
              <a:rPr lang="en"/>
              <a:t>Finally, they request the building to be safe and fire resistant as possible.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Plan</a:t>
            </a:r>
            <a:endParaRPr/>
          </a:p>
        </p:txBody>
      </p:sp>
      <p:sp>
        <p:nvSpPr>
          <p:cNvPr id="147" name="Google Shape;147;p15"/>
          <p:cNvSpPr txBox="1"/>
          <p:nvPr>
            <p:ph idx="1" type="body"/>
          </p:nvPr>
        </p:nvSpPr>
        <p:spPr>
          <a:xfrm>
            <a:off x="1052554" y="1573019"/>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the engineers of Leonce Architects &amp; Engineers, LLC have taken into account the request that Stripe has proposed to use when building this building as well as added some extra suggestions to make the building a better working </a:t>
            </a:r>
            <a:r>
              <a:rPr lang="en"/>
              <a:t>environment</a:t>
            </a:r>
            <a:r>
              <a:rPr lang="en"/>
              <a:t> as well as a place where clients can be relaxed. </a:t>
            </a:r>
            <a:r>
              <a:rPr lang="en"/>
              <a:t>We plan to engineer your building  using a double glazed window system to bring an eco friendly material with a sleek cutting edge facade to present an aesthetically captivating building to the public.</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a:t>
            </a:r>
            <a:r>
              <a:rPr lang="en"/>
              <a:t> site</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4" name="Google Shape;154;p16"/>
          <p:cNvPicPr preferRelativeResize="0"/>
          <p:nvPr/>
        </p:nvPicPr>
        <p:blipFill>
          <a:blip r:embed="rId3">
            <a:alphaModFix/>
          </a:blip>
          <a:stretch>
            <a:fillRect/>
          </a:stretch>
        </p:blipFill>
        <p:spPr>
          <a:xfrm>
            <a:off x="1394025" y="1214200"/>
            <a:ext cx="7038899" cy="34856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Site Scope</a:t>
            </a:r>
            <a:endParaRPr/>
          </a:p>
        </p:txBody>
      </p:sp>
      <p:sp>
        <p:nvSpPr>
          <p:cNvPr id="160" name="Google Shape;160;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previous slide showed the outside design of the building that shows some major features to the building. From the request, we have made it so that natural light can pass through the big window panels as well as allow show how modern the building looks from the outside. We also took into consideration the space as it can be seen, we have designed a building with a great amount of space for employes to be able to have a good atmosphere to have creative vibes.  The structure’s skelton is steel encased in concrete to ensure fire resistance and structural safety for all your costly equipment and valuable workers.</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18"/>
          <p:cNvPicPr preferRelativeResize="0"/>
          <p:nvPr/>
        </p:nvPicPr>
        <p:blipFill>
          <a:blip r:embed="rId3">
            <a:alphaModFix/>
          </a:blip>
          <a:stretch>
            <a:fillRect/>
          </a:stretch>
        </p:blipFill>
        <p:spPr>
          <a:xfrm>
            <a:off x="1339550" y="396325"/>
            <a:ext cx="7634250" cy="4430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 Floor Plan</a:t>
            </a:r>
            <a:endParaRPr/>
          </a:p>
        </p:txBody>
      </p:sp>
      <p:sp>
        <p:nvSpPr>
          <p:cNvPr id="171" name="Google Shape;171;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blueprint shows that open space that will allow for creative thinking among the </a:t>
            </a:r>
            <a:r>
              <a:rPr lang="en"/>
              <a:t>employees</a:t>
            </a:r>
            <a:r>
              <a:rPr lang="en"/>
              <a:t> as well as a very open area to have lunch and relax from all the days work with some </a:t>
            </a:r>
            <a:r>
              <a:rPr lang="en"/>
              <a:t>scenery</a:t>
            </a:r>
            <a:r>
              <a:rPr lang="en"/>
              <a:t> outside the big windows.  There is also small office rooms </a:t>
            </a:r>
            <a:r>
              <a:rPr lang="en"/>
              <a:t>employees</a:t>
            </a:r>
            <a:r>
              <a:rPr lang="en"/>
              <a:t> can work in silence from distractions with soundproof walls.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0"/>
          <p:cNvPicPr preferRelativeResize="0"/>
          <p:nvPr/>
        </p:nvPicPr>
        <p:blipFill>
          <a:blip r:embed="rId3">
            <a:alphaModFix/>
          </a:blip>
          <a:stretch>
            <a:fillRect/>
          </a:stretch>
        </p:blipFill>
        <p:spPr>
          <a:xfrm>
            <a:off x="1627300" y="307237"/>
            <a:ext cx="7191151" cy="452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Floor Plan</a:t>
            </a:r>
            <a:endParaRPr/>
          </a:p>
        </p:txBody>
      </p:sp>
      <p:sp>
        <p:nvSpPr>
          <p:cNvPr id="182" name="Google Shape;182;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first floor </a:t>
            </a:r>
            <a:r>
              <a:rPr lang="en"/>
              <a:t>blueprint offers a large conference meeting room as well as smaller conference room for smaller meetings. As well a added bonus of a gym where the employees can go to workout after work to keep in shape. We also have accommodated for the fact that Stripe will need areas for storage so we have included rooms dedicated for storage. This blueprint also shows the parking area that was requested by Stripe. Restrooms are also located on the first floor.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